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3" r:id="rId3"/>
    <p:sldId id="295" r:id="rId4"/>
    <p:sldId id="294" r:id="rId5"/>
    <p:sldId id="296" r:id="rId6"/>
    <p:sldId id="292" r:id="rId7"/>
    <p:sldId id="306" r:id="rId8"/>
    <p:sldId id="284" r:id="rId9"/>
    <p:sldId id="286" r:id="rId10"/>
    <p:sldId id="287" r:id="rId11"/>
    <p:sldId id="277" r:id="rId12"/>
    <p:sldId id="289" r:id="rId13"/>
    <p:sldId id="301" r:id="rId14"/>
    <p:sldId id="293" r:id="rId15"/>
    <p:sldId id="305" r:id="rId16"/>
    <p:sldId id="302" r:id="rId17"/>
    <p:sldId id="307" r:id="rId18"/>
    <p:sldId id="308" r:id="rId19"/>
    <p:sldId id="303" r:id="rId20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96" autoAdjust="0"/>
    <p:restoredTop sz="94825" autoAdjust="0"/>
  </p:normalViewPr>
  <p:slideViewPr>
    <p:cSldViewPr>
      <p:cViewPr varScale="1">
        <p:scale>
          <a:sx n="124" d="100"/>
          <a:sy n="124" d="100"/>
        </p:scale>
        <p:origin x="120" y="5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51E29-EEA4-49A6-93CA-A636FEA00D39}" type="datetimeFigureOut">
              <a:rPr lang="zh-CN" altLang="en-US" smtClean="0"/>
              <a:t>2024/6/5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3806B-6947-4FEF-A059-BC3EEF5902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2145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B60062-98E4-4766-87C1-E1864411C65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0051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mysqlimport</a:t>
            </a:r>
            <a:r>
              <a:rPr lang="zh-CN" altLang="en-US"/>
              <a:t>的几个常用选项参数</a:t>
            </a:r>
            <a:endParaRPr lang="en-US" altLang="zh-CN"/>
          </a:p>
          <a:p>
            <a:r>
              <a:rPr lang="en-US" altLang="zh-CN"/>
              <a:t>--local</a:t>
            </a:r>
            <a:r>
              <a:rPr lang="zh-CN" altLang="en-US"/>
              <a:t>：</a:t>
            </a:r>
            <a:r>
              <a:rPr lang="en-US" altLang="zh-CN"/>
              <a:t>dump</a:t>
            </a:r>
            <a:r>
              <a:rPr lang="zh-CN" altLang="en-US"/>
              <a:t>文件在客户端</a:t>
            </a:r>
            <a:r>
              <a:rPr lang="en-US" altLang="zh-CN"/>
              <a:t>(</a:t>
            </a:r>
            <a:r>
              <a:rPr lang="zh-CN" altLang="en-US"/>
              <a:t>默认在服务器端</a:t>
            </a:r>
            <a:r>
              <a:rPr lang="en-US" altLang="zh-CN"/>
              <a:t>)</a:t>
            </a:r>
          </a:p>
          <a:p>
            <a:r>
              <a:rPr lang="en-US" altLang="zh-CN"/>
              <a:t>--ignore-lines</a:t>
            </a:r>
            <a:r>
              <a:rPr lang="zh-CN" altLang="en-US"/>
              <a:t>：略过的行数，如</a:t>
            </a:r>
            <a:r>
              <a:rPr lang="en-US" altLang="zh-CN"/>
              <a:t>--ignore-lines=1</a:t>
            </a:r>
          </a:p>
          <a:p>
            <a:r>
              <a:rPr lang="en-US" altLang="zh-CN"/>
              <a:t>--delete</a:t>
            </a:r>
            <a:r>
              <a:rPr lang="zh-CN" altLang="en-US"/>
              <a:t>：导入前，先清空表</a:t>
            </a:r>
            <a:endParaRPr lang="en-US" altLang="zh-CN"/>
          </a:p>
          <a:p>
            <a:r>
              <a:rPr lang="en-US" altLang="zh-CN"/>
              <a:t>--replace/--ignore</a:t>
            </a:r>
            <a:r>
              <a:rPr lang="zh-CN" altLang="en-US"/>
              <a:t>：替换或忽略已存在的行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50781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/>
              <a:t>mysqldump -uroot -proot --flush-logs </a:t>
            </a:r>
            <a:r>
              <a:rPr lang="en-US" altLang="zh-CN" sz="1200" b="1"/>
              <a:t>--master-data=1 </a:t>
            </a:r>
            <a:r>
              <a:rPr lang="en-US" altLang="zh-CN" sz="1200"/>
              <a:t>--databases law &gt; law.sql</a:t>
            </a:r>
            <a:endParaRPr lang="en-US" altLang="zh-CN"/>
          </a:p>
          <a:p>
            <a:r>
              <a:rPr lang="en-US" altLang="zh-CN"/>
              <a:t>--</a:t>
            </a:r>
          </a:p>
          <a:p>
            <a:r>
              <a:rPr lang="en-US" altLang="zh-CN"/>
              <a:t>-- Position to start replication or point-in-time recovery from</a:t>
            </a:r>
          </a:p>
          <a:p>
            <a:r>
              <a:rPr lang="en-US" altLang="zh-CN"/>
              <a:t>--</a:t>
            </a:r>
          </a:p>
          <a:p>
            <a:endParaRPr lang="en-US" altLang="zh-CN"/>
          </a:p>
          <a:p>
            <a:r>
              <a:rPr lang="en-US" altLang="zh-CN"/>
              <a:t>CHANGE MASTER TO MASTER_LOG_FILE='binlog.000010', MASTER_LOG_POS=155;</a:t>
            </a:r>
          </a:p>
          <a:p>
            <a:endParaRPr lang="en-US" altLang="zh-CN"/>
          </a:p>
          <a:p>
            <a:r>
              <a:rPr kumimoji="1" lang="en-US" altLang="zh-CN" sz="1200" b="0" i="0" kern="120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+mn-cs"/>
              </a:rPr>
              <a:t>mysqldump --single-transaction --flush-logs --master-data=2  --all-databases </a:t>
            </a:r>
            <a:r>
              <a:rPr kumimoji="1" lang="en-US" altLang="zh-CN" sz="1200" b="1" i="0" kern="120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+mn-cs"/>
              </a:rPr>
              <a:t>--delete-master-logs </a:t>
            </a:r>
            <a:r>
              <a:rPr kumimoji="1" lang="en-US" altLang="zh-CN" sz="1200" b="0" i="0" kern="120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+mn-cs"/>
              </a:rPr>
              <a:t>&gt; backup_sunday_1_PM.sql</a:t>
            </a:r>
          </a:p>
          <a:p>
            <a:endParaRPr kumimoji="1" lang="en-US" altLang="zh-CN" sz="1200" b="0" i="0" kern="1200"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+mn-cs"/>
            </a:endParaRPr>
          </a:p>
          <a:p>
            <a:r>
              <a:rPr lang="en-US" altLang="zh-CN">
                <a:effectLst/>
              </a:rPr>
              <a:t>mysqlbinlog --start-datetime="2016-11-17 14:40:00" "/data/software/mysql/mysql-bin.000001" --result-file=/data/result.sql</a:t>
            </a:r>
            <a:r>
              <a:rPr kumimoji="1" lang="en-US" altLang="zh-CN" sz="1200" i="0" kern="120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+mn-cs"/>
              </a:rPr>
              <a:t/>
            </a:r>
            <a:br>
              <a:rPr kumimoji="1" lang="en-US" altLang="zh-CN" sz="1200" i="0" kern="1200"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+mn-cs"/>
              </a:rPr>
            </a:br>
            <a:endParaRPr lang="en-US" altLang="zh-CN"/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  <a:pPr/>
              <a:t>14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45276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623675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 userDrawn="1"/>
        </p:nvSpPr>
        <p:spPr>
          <a:xfrm>
            <a:off x="0" y="6501827"/>
            <a:ext cx="12192000" cy="31532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zh-CN" altLang="en-US" sz="24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0622"/>
            <a:ext cx="10972800" cy="778098"/>
          </a:xfrm>
        </p:spPr>
        <p:txBody>
          <a:bodyPr/>
          <a:lstStyle>
            <a:lvl1pPr algn="l">
              <a:defRPr sz="3600" b="1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982051"/>
            <a:ext cx="10972800" cy="5494584"/>
          </a:xfrm>
        </p:spPr>
        <p:txBody>
          <a:bodyPr/>
          <a:lstStyle>
            <a:lvl1pPr>
              <a:defRPr sz="2400" b="0" kern="100" spc="-1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anose="02010509060101010101" pitchFamily="49" charset="-122"/>
              </a:defRPr>
            </a:lvl1pPr>
            <a:lvl2pPr>
              <a:defRPr sz="200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anose="02010509060101010101" pitchFamily="49" charset="-122"/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0" y="908720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 userDrawn="1"/>
        </p:nvSpPr>
        <p:spPr>
          <a:xfrm>
            <a:off x="5243171" y="6512210"/>
            <a:ext cx="2292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用户和权限管理</a:t>
            </a:r>
          </a:p>
        </p:txBody>
      </p:sp>
      <p:sp>
        <p:nvSpPr>
          <p:cNvPr id="6" name="文本框 5"/>
          <p:cNvSpPr txBox="1"/>
          <p:nvPr userDrawn="1"/>
        </p:nvSpPr>
        <p:spPr>
          <a:xfrm>
            <a:off x="10776520" y="6507133"/>
            <a:ext cx="9841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2FA8B54D-5347-4AE6-9BB5-F8CAF14BE9FC}" type="slidenum">
              <a:rPr kumimoji="1" lang="en-US" altLang="zh-CN" sz="1400" b="1" kern="1200" smtClean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zh-CN" altLang="en-US" sz="1400" b="1" kern="120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606619" y="6499354"/>
            <a:ext cx="2993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400" b="1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MySQL</a:t>
            </a:r>
            <a:r>
              <a:rPr lang="zh-CN" altLang="en-US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数据库系统管理</a:t>
            </a:r>
          </a:p>
        </p:txBody>
      </p:sp>
    </p:spTree>
    <p:extLst>
      <p:ext uri="{BB962C8B-B14F-4D97-AF65-F5344CB8AC3E}">
        <p14:creationId xmlns:p14="http://schemas.microsoft.com/office/powerpoint/2010/main" val="3584710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994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89"/>
                </a:solidFill>
              </a:defRPr>
            </a:lvl1pPr>
          </a:lstStyle>
          <a:p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9600">
                <a:solidFill>
                  <a:srgbClr val="FF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13</a:t>
            </a:r>
            <a:endParaRPr lang="zh-CN" altLang="en-US" sz="9600" dirty="0">
              <a:solidFill>
                <a:srgbClr val="FF0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927648" y="3501008"/>
            <a:ext cx="6400800" cy="1224136"/>
          </a:xfrm>
        </p:spPr>
        <p:txBody>
          <a:bodyPr/>
          <a:lstStyle/>
          <a:p>
            <a:r>
              <a:rPr lang="zh-CN" altLang="en-US" sz="6000" b="1">
                <a:solidFill>
                  <a:schemeClr val="bg2">
                    <a:lumMod val="10000"/>
                  </a:schemeClr>
                </a:solidFill>
                <a:latin typeface="+mn-ea"/>
              </a:rPr>
              <a:t>备份恢复简介</a:t>
            </a:r>
          </a:p>
        </p:txBody>
      </p:sp>
    </p:spTree>
    <p:extLst>
      <p:ext uri="{BB962C8B-B14F-4D97-AF65-F5344CB8AC3E}">
        <p14:creationId xmlns:p14="http://schemas.microsoft.com/office/powerpoint/2010/main" val="995862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导入文本文件的方法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*mysqlimport</a:t>
            </a:r>
          </a:p>
          <a:p>
            <a:r>
              <a:rPr lang="en-US" altLang="zh-CN" b="1"/>
              <a:t>LOAD DATA INFILE</a:t>
            </a:r>
          </a:p>
        </p:txBody>
      </p:sp>
    </p:spTree>
    <p:extLst>
      <p:ext uri="{BB962C8B-B14F-4D97-AF65-F5344CB8AC3E}">
        <p14:creationId xmlns:p14="http://schemas.microsoft.com/office/powerpoint/2010/main" val="3871363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select into outfile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导出数据</a:t>
            </a:r>
            <a:endParaRPr lang="en-US" altLang="zh-CN"/>
          </a:p>
          <a:p>
            <a:pPr marL="0" indent="0">
              <a:buNone/>
            </a:pPr>
            <a:r>
              <a:rPr lang="en-US" altLang="zh-CN" sz="1800"/>
              <a:t>mysql&gt; select * from emp</a:t>
            </a:r>
          </a:p>
          <a:p>
            <a:pPr marL="0" indent="0">
              <a:buNone/>
            </a:pPr>
            <a:r>
              <a:rPr lang="en-US" altLang="zh-CN" sz="1800"/>
              <a:t>    -&gt; into outfile '/var/lib/mysql-files/law.dmp'</a:t>
            </a:r>
          </a:p>
          <a:p>
            <a:pPr marL="0" indent="0">
              <a:buNone/>
            </a:pPr>
            <a:r>
              <a:rPr lang="en-US" altLang="zh-CN" sz="1800"/>
              <a:t>    -&gt; FIELDS ENCLOSED BY '"'</a:t>
            </a:r>
          </a:p>
          <a:p>
            <a:pPr marL="0" indent="0">
              <a:buNone/>
            </a:pPr>
            <a:r>
              <a:rPr lang="en-US" altLang="zh-CN" sz="1800"/>
              <a:t>    -&gt; TERMINATED BY '|'</a:t>
            </a:r>
          </a:p>
          <a:p>
            <a:pPr marL="0" indent="0">
              <a:buNone/>
            </a:pPr>
            <a:r>
              <a:rPr lang="en-US" altLang="zh-CN" sz="1800"/>
              <a:t>    -&gt; ESCAPED BY '\\'</a:t>
            </a:r>
          </a:p>
          <a:p>
            <a:pPr marL="0" indent="0">
              <a:buNone/>
            </a:pPr>
            <a:r>
              <a:rPr lang="en-US" altLang="zh-CN" sz="1800"/>
              <a:t>    -&gt; LINES TERMINATED BY '\n';</a:t>
            </a:r>
          </a:p>
          <a:p>
            <a:r>
              <a:rPr lang="zh-CN" altLang="en-US"/>
              <a:t>导入数据</a:t>
            </a:r>
            <a:endParaRPr lang="en-US" altLang="zh-CN"/>
          </a:p>
          <a:p>
            <a:pPr marL="0" indent="0">
              <a:buNone/>
            </a:pPr>
            <a:r>
              <a:rPr lang="en-US" altLang="zh-CN" sz="1800"/>
              <a:t>mysql&gt; create table t like emp;</a:t>
            </a:r>
          </a:p>
          <a:p>
            <a:pPr marL="0" indent="0">
              <a:buNone/>
            </a:pPr>
            <a:r>
              <a:rPr lang="en-US" altLang="zh-CN" sz="1800"/>
              <a:t>mysql&gt; load data infile '/var/lib/mysql-files/law.dmp'</a:t>
            </a:r>
          </a:p>
          <a:p>
            <a:pPr marL="0" indent="0">
              <a:buNone/>
            </a:pPr>
            <a:r>
              <a:rPr lang="en-US" altLang="zh-CN" sz="1800"/>
              <a:t>    -&gt; into table t</a:t>
            </a:r>
          </a:p>
          <a:p>
            <a:pPr marL="0" indent="0">
              <a:buNone/>
            </a:pPr>
            <a:r>
              <a:rPr lang="en-US" altLang="zh-CN" sz="1800"/>
              <a:t>    -&gt; FIELDS ENCLOSED BY '"' </a:t>
            </a:r>
          </a:p>
          <a:p>
            <a:pPr marL="0" indent="0">
              <a:buNone/>
            </a:pPr>
            <a:r>
              <a:rPr lang="en-US" altLang="zh-CN" sz="1800"/>
              <a:t>    -&gt; TERMINATED BY '|' </a:t>
            </a:r>
          </a:p>
          <a:p>
            <a:pPr marL="0" indent="0">
              <a:buNone/>
            </a:pPr>
            <a:r>
              <a:rPr lang="en-US" altLang="zh-CN" sz="1800"/>
              <a:t>    -&gt; ESCAPED BY '\\'</a:t>
            </a:r>
          </a:p>
          <a:p>
            <a:pPr marL="0" indent="0">
              <a:buNone/>
            </a:pPr>
            <a:r>
              <a:rPr lang="en-US" altLang="zh-CN" sz="1800"/>
              <a:t>    -&gt; LINES TERMINATED BY '\n';</a:t>
            </a:r>
          </a:p>
          <a:p>
            <a:pPr marL="0" indent="0">
              <a:buNone/>
            </a:pPr>
            <a:endParaRPr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2204287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示例</a:t>
            </a:r>
            <a:r>
              <a:rPr lang="en-US" altLang="zh-CN"/>
              <a:t>(</a:t>
            </a:r>
            <a:r>
              <a:rPr lang="zh-CN" altLang="en-US"/>
              <a:t>每组的两个命令效果相同</a:t>
            </a:r>
            <a:r>
              <a:rPr lang="en-US" altLang="zh-CN"/>
              <a:t>)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kern="1200"/>
              <a:t>导出</a:t>
            </a:r>
            <a:endParaRPr lang="en-US" altLang="zh-CN" kern="1200"/>
          </a:p>
          <a:p>
            <a:pPr marL="0" indent="0">
              <a:buNone/>
            </a:pPr>
            <a:r>
              <a:rPr lang="en-US" altLang="zh-CN" sz="2000" kern="1200"/>
              <a:t>[root@law tmp]# mysqldump -uroot -pRoot@1995 law dept --tab=/var/lib/mysql-files/ </a:t>
            </a:r>
          </a:p>
          <a:p>
            <a:pPr marL="0" indent="0">
              <a:buNone/>
            </a:pPr>
            <a:r>
              <a:rPr lang="en-US" altLang="zh-CN" sz="2000" kern="1200"/>
              <a:t>--fields-terminated-by=',' --fields-enclosed-by='"' --fields-escaped-by='/' </a:t>
            </a:r>
          </a:p>
          <a:p>
            <a:pPr marL="0" indent="0">
              <a:buNone/>
            </a:pPr>
            <a:r>
              <a:rPr lang="en-US" altLang="zh-CN" sz="2000" kern="1200"/>
              <a:t>mysql&gt; SELECT * FROM dept INTO OUTFILE '/var/lib/mysql-files/dept.txt' FIELDS TERMINATED BY ',' ENCLOSED BY '"' ESCAPED BY '/';</a:t>
            </a:r>
          </a:p>
          <a:p>
            <a:r>
              <a:rPr lang="zh-CN" altLang="en-US" kern="1200"/>
              <a:t>删除</a:t>
            </a:r>
            <a:r>
              <a:rPr lang="en-US" altLang="zh-CN" kern="1200"/>
              <a:t>dept</a:t>
            </a:r>
            <a:r>
              <a:rPr lang="zh-CN" altLang="en-US" kern="1200"/>
              <a:t>后重建</a:t>
            </a:r>
            <a:endParaRPr lang="en-US" altLang="zh-CN" kern="1200"/>
          </a:p>
          <a:p>
            <a:r>
              <a:rPr lang="zh-CN" altLang="en-US" kern="1200"/>
              <a:t>导入</a:t>
            </a:r>
            <a:endParaRPr lang="en-US" altLang="zh-CN" kern="1200"/>
          </a:p>
          <a:p>
            <a:pPr marL="0" indent="0">
              <a:buNone/>
            </a:pPr>
            <a:r>
              <a:rPr lang="en-US" altLang="zh-CN" sz="2000" kern="1200"/>
              <a:t># mysqlimport -uroot -pRoot@1995 law --fields-terminated-by=',' --fields-enclosed-by='"' --fields-escaped-by='/' /var/lib/mysql-files/dept.txt</a:t>
            </a:r>
          </a:p>
          <a:p>
            <a:pPr marL="0" indent="0">
              <a:buNone/>
            </a:pPr>
            <a:r>
              <a:rPr lang="en-US" altLang="zh-CN" sz="2000" kern="1200"/>
              <a:t>mysql&gt; LOAD DATA INFILE '/var/lib/mysql-files/dept.txt' INTO TABLE law.dept</a:t>
            </a:r>
            <a:br>
              <a:rPr lang="en-US" altLang="zh-CN" sz="2000" kern="1200"/>
            </a:br>
            <a:r>
              <a:rPr lang="en-US" altLang="zh-CN" sz="2000" kern="1200"/>
              <a:t>    -&gt; FIELDS TERMINATED BY ',' ENCLOSED BY '"' ESCAPED BY '/'; </a:t>
            </a:r>
            <a:br>
              <a:rPr lang="en-US" altLang="zh-CN" sz="2000" kern="1200"/>
            </a:br>
            <a:r>
              <a:rPr lang="en-US" altLang="zh-CN" kern="1200"/>
              <a:t/>
            </a:r>
            <a:br>
              <a:rPr lang="en-US" altLang="zh-CN" kern="1200"/>
            </a:br>
            <a:r>
              <a:rPr lang="zh-CN" altLang="en-US" kern="1200">
                <a:latin typeface="楷体" panose="02010609060101010101" pitchFamily="49" charset="-122"/>
                <a:ea typeface="楷体" panose="02010609060101010101" pitchFamily="49" charset="-122"/>
              </a:rPr>
              <a:t>说明：</a:t>
            </a:r>
            <a:r>
              <a:rPr lang="en-US" altLang="zh-CN" kern="1200">
                <a:latin typeface="楷体" panose="02010609060101010101" pitchFamily="49" charset="-122"/>
                <a:ea typeface="楷体" panose="02010609060101010101" pitchFamily="49" charset="-122"/>
              </a:rPr>
              <a:t>ESCAPED BY '/'</a:t>
            </a:r>
            <a:r>
              <a:rPr lang="zh-CN" altLang="en-US" kern="1200">
                <a:latin typeface="楷体" panose="02010609060101010101" pitchFamily="49" charset="-122"/>
                <a:ea typeface="楷体" panose="02010609060101010101" pitchFamily="49" charset="-122"/>
              </a:rPr>
              <a:t>，在表示</a:t>
            </a:r>
            <a:r>
              <a:rPr lang="en-US" altLang="zh-CN" kern="1200">
                <a:latin typeface="楷体" panose="02010609060101010101" pitchFamily="49" charset="-122"/>
                <a:ea typeface="楷体" panose="02010609060101010101" pitchFamily="49" charset="-122"/>
              </a:rPr>
              <a:t>null</a:t>
            </a:r>
            <a:r>
              <a:rPr lang="zh-CN" altLang="en-US" kern="1200">
                <a:latin typeface="楷体" panose="02010609060101010101" pitchFamily="49" charset="-122"/>
                <a:ea typeface="楷体" panose="02010609060101010101" pitchFamily="49" charset="-122"/>
              </a:rPr>
              <a:t>等特殊值前附加的符号</a:t>
            </a:r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73319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*</a:t>
            </a:r>
            <a:r>
              <a:rPr lang="zh-CN" altLang="en-US"/>
              <a:t>系统变量</a:t>
            </a:r>
            <a:r>
              <a:rPr lang="en-US" altLang="zh-CN"/>
              <a:t>secure_file_priv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设置可导出导入的目录</a:t>
            </a:r>
            <a:endParaRPr lang="en-US" altLang="zh-CN"/>
          </a:p>
          <a:p>
            <a:pPr lvl="1"/>
            <a:r>
              <a:rPr lang="zh-CN" altLang="en-US"/>
              <a:t>影响</a:t>
            </a:r>
            <a:r>
              <a:rPr lang="en-US" altLang="zh-CN"/>
              <a:t>select into outfile</a:t>
            </a:r>
            <a:r>
              <a:rPr lang="zh-CN" altLang="en-US"/>
              <a:t>，</a:t>
            </a:r>
            <a:r>
              <a:rPr lang="en-US" altLang="zh-CN"/>
              <a:t>load data</a:t>
            </a:r>
            <a:r>
              <a:rPr lang="zh-CN" altLang="en-US"/>
              <a:t>，</a:t>
            </a:r>
            <a:r>
              <a:rPr lang="en-US" altLang="zh-CN"/>
              <a:t>mysqldump </a:t>
            </a:r>
            <a:r>
              <a:rPr lang="en-US" altLang="zh-CN" b="1"/>
              <a:t>--tab</a:t>
            </a:r>
          </a:p>
          <a:p>
            <a:r>
              <a:rPr lang="zh-CN" altLang="en-US"/>
              <a:t>默认为</a:t>
            </a:r>
            <a:r>
              <a:rPr lang="en-US" altLang="zh-CN"/>
              <a:t>/var/lib/mysql-files</a:t>
            </a:r>
          </a:p>
          <a:p>
            <a:r>
              <a:rPr lang="zh-CN" altLang="en-US"/>
              <a:t>设置系统变量</a:t>
            </a:r>
            <a:r>
              <a:rPr lang="en-US" altLang="zh-CN"/>
              <a:t>secure_file_priv</a:t>
            </a:r>
            <a:r>
              <a:rPr lang="zh-CN" altLang="en-US"/>
              <a:t>为空字符，则不再限制导出导入目录</a:t>
            </a:r>
            <a:endParaRPr lang="en-US" altLang="zh-CN"/>
          </a:p>
          <a:p>
            <a:pPr marL="0" indent="0">
              <a:buNone/>
            </a:pPr>
            <a:r>
              <a:rPr lang="en-US" altLang="zh-CN" sz="1800"/>
              <a:t>[mysqld]</a:t>
            </a:r>
          </a:p>
          <a:p>
            <a:pPr marL="0" indent="0">
              <a:buNone/>
            </a:pPr>
            <a:r>
              <a:rPr lang="en-US" altLang="zh-CN" sz="1800"/>
              <a:t>secure_file_priv= ""</a:t>
            </a:r>
          </a:p>
          <a:p>
            <a:r>
              <a:rPr lang="zh-CN" altLang="en-US"/>
              <a:t>若系统变量</a:t>
            </a:r>
            <a:r>
              <a:rPr lang="en-US" altLang="zh-CN"/>
              <a:t>secure_file_priv</a:t>
            </a:r>
            <a:r>
              <a:rPr lang="zh-CN" altLang="en-US"/>
              <a:t>设置为</a:t>
            </a:r>
            <a:r>
              <a:rPr lang="en-US" altLang="zh-CN"/>
              <a:t>null</a:t>
            </a:r>
            <a:r>
              <a:rPr lang="zh-CN" altLang="en-US"/>
              <a:t>，则禁止执行导出导入操作</a:t>
            </a:r>
            <a:endParaRPr lang="en-US" altLang="zh-CN"/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5487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查看</a:t>
            </a:r>
            <a:r>
              <a:rPr lang="en-US" altLang="zh-CN"/>
              <a:t>binary log</a:t>
            </a:r>
            <a:r>
              <a:rPr lang="zh-CN" altLang="en-US"/>
              <a:t>内容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982051"/>
            <a:ext cx="11319048" cy="5494584"/>
          </a:xfrm>
        </p:spPr>
        <p:txBody>
          <a:bodyPr/>
          <a:lstStyle/>
          <a:p>
            <a:r>
              <a:rPr lang="zh-CN" altLang="en-US"/>
              <a:t>设置</a:t>
            </a:r>
            <a:r>
              <a:rPr lang="en-US" altLang="zh-CN"/>
              <a:t>binlog_format</a:t>
            </a:r>
            <a:r>
              <a:rPr lang="zh-CN" altLang="en-US"/>
              <a:t>为</a:t>
            </a:r>
            <a:r>
              <a:rPr lang="en-US" altLang="zh-CN"/>
              <a:t>statement</a:t>
            </a:r>
            <a:r>
              <a:rPr lang="zh-CN" altLang="en-US"/>
              <a:t>导出</a:t>
            </a:r>
            <a:r>
              <a:rPr lang="en-US" altLang="zh-CN"/>
              <a:t>SQL</a:t>
            </a:r>
            <a:r>
              <a:rPr lang="zh-CN" altLang="en-US"/>
              <a:t>命令</a:t>
            </a:r>
            <a:endParaRPr lang="en-US" altLang="zh-CN"/>
          </a:p>
          <a:p>
            <a:pPr lvl="1"/>
            <a:r>
              <a:rPr lang="en-US" altLang="zh-CN"/>
              <a:t>MySQL 5.7.7</a:t>
            </a:r>
            <a:r>
              <a:rPr lang="zh-CN" altLang="en-US"/>
              <a:t>之后，</a:t>
            </a:r>
            <a:r>
              <a:rPr lang="en-US" altLang="zh-CN"/>
              <a:t>binlog_format</a:t>
            </a:r>
            <a:r>
              <a:rPr lang="zh-CN" altLang="en-US"/>
              <a:t>默认为</a:t>
            </a:r>
            <a:r>
              <a:rPr lang="en-US" altLang="zh-CN"/>
              <a:t>row</a:t>
            </a:r>
          </a:p>
          <a:p>
            <a:pPr lvl="1"/>
            <a:r>
              <a:rPr lang="en-US" altLang="zh-CN"/>
              <a:t>set binlog_format = statement;</a:t>
            </a:r>
          </a:p>
          <a:p>
            <a:pPr lvl="1"/>
            <a:r>
              <a:rPr lang="en-US" altLang="zh-CN"/>
              <a:t>set global binlog_format = statement;  --</a:t>
            </a:r>
            <a:r>
              <a:rPr lang="zh-CN" altLang="en-US"/>
              <a:t>重新连接才会生效</a:t>
            </a:r>
            <a:endParaRPr lang="en-US" altLang="zh-CN"/>
          </a:p>
          <a:p>
            <a:pPr lvl="1"/>
            <a:endParaRPr lang="en-US" altLang="zh-CN"/>
          </a:p>
          <a:p>
            <a:r>
              <a:rPr lang="zh-CN" altLang="en-US"/>
              <a:t>查看</a:t>
            </a:r>
            <a:r>
              <a:rPr lang="en-US" altLang="zh-CN"/>
              <a:t>row</a:t>
            </a:r>
            <a:r>
              <a:rPr lang="zh-CN" altLang="en-US"/>
              <a:t>格式的日志内容</a:t>
            </a:r>
            <a:endParaRPr lang="en-US" altLang="zh-CN"/>
          </a:p>
          <a:p>
            <a:pPr marL="0" indent="0">
              <a:buNone/>
            </a:pPr>
            <a:r>
              <a:rPr lang="en-US" altLang="zh-CN" sz="1800"/>
              <a:t># mysqlbinlog --start-position=1398 --base64-output=DECODE-ROWS --verbose law-bin.000012 &gt; bin.log</a:t>
            </a:r>
          </a:p>
          <a:p>
            <a:pPr marL="0" indent="0">
              <a:buNone/>
            </a:pPr>
            <a:endParaRPr lang="en-US" altLang="zh-CN" sz="18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1800">
                <a:latin typeface="楷体" panose="02010609060101010101" pitchFamily="49" charset="-122"/>
                <a:ea typeface="楷体" panose="02010609060101010101" pitchFamily="49" charset="-122"/>
              </a:rPr>
              <a:t>说明：若只使用</a:t>
            </a:r>
            <a:r>
              <a:rPr lang="en-US" altLang="zh-CN" sz="1800">
                <a:latin typeface="楷体" panose="02010609060101010101" pitchFamily="49" charset="-122"/>
                <a:ea typeface="楷体" panose="02010609060101010101" pitchFamily="49" charset="-122"/>
              </a:rPr>
              <a:t>—verbose</a:t>
            </a:r>
            <a:r>
              <a:rPr lang="zh-CN" altLang="en-US" sz="1800">
                <a:latin typeface="楷体" panose="02010609060101010101" pitchFamily="49" charset="-122"/>
                <a:ea typeface="楷体" panose="02010609060101010101" pitchFamily="49" charset="-122"/>
              </a:rPr>
              <a:t>选项，则会在</a:t>
            </a:r>
            <a:r>
              <a:rPr lang="en-US" altLang="zh-CN" sz="1800">
                <a:latin typeface="楷体" panose="02010609060101010101" pitchFamily="49" charset="-122"/>
                <a:ea typeface="楷体" panose="02010609060101010101" pitchFamily="49" charset="-122"/>
              </a:rPr>
              <a:t>binlog</a:t>
            </a:r>
            <a:r>
              <a:rPr lang="zh-CN" altLang="en-US" sz="1800">
                <a:latin typeface="楷体" panose="02010609060101010101" pitchFamily="49" charset="-122"/>
                <a:ea typeface="楷体" panose="02010609060101010101" pitchFamily="49" charset="-122"/>
              </a:rPr>
              <a:t>后面列出与其对应的</a:t>
            </a:r>
            <a:r>
              <a:rPr lang="en-US" altLang="zh-CN" sz="1800">
                <a:latin typeface="楷体" panose="02010609060101010101" pitchFamily="49" charset="-122"/>
                <a:ea typeface="楷体" panose="02010609060101010101" pitchFamily="49" charset="-122"/>
              </a:rPr>
              <a:t>SQL</a:t>
            </a:r>
            <a:r>
              <a:rPr lang="zh-CN" altLang="en-US" sz="1800">
                <a:latin typeface="楷体" panose="02010609060101010101" pitchFamily="49" charset="-122"/>
                <a:ea typeface="楷体" panose="02010609060101010101" pitchFamily="49" charset="-122"/>
              </a:rPr>
              <a:t>命令，若使用</a:t>
            </a:r>
            <a:r>
              <a:rPr lang="en-US" altLang="zh-CN" sz="1800">
                <a:latin typeface="楷体" panose="02010609060101010101" pitchFamily="49" charset="-122"/>
                <a:ea typeface="楷体" panose="02010609060101010101" pitchFamily="49" charset="-122"/>
              </a:rPr>
              <a:t>-vv</a:t>
            </a:r>
            <a:r>
              <a:rPr lang="zh-CN" altLang="en-US" sz="1800">
                <a:latin typeface="楷体" panose="02010609060101010101" pitchFamily="49" charset="-122"/>
                <a:ea typeface="楷体" panose="02010609060101010101" pitchFamily="49" charset="-122"/>
              </a:rPr>
              <a:t>，则会列出列的类型信息。注意当前目录为导出二进制文件所在目录，否则要使用绝对路径</a:t>
            </a:r>
            <a:endParaRPr lang="en-US" altLang="zh-CN" sz="18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/>
              <a:t>mysqlbinlog</a:t>
            </a:r>
            <a:r>
              <a:rPr lang="zh-CN" altLang="en-US"/>
              <a:t>查看日志内容常用选项</a:t>
            </a:r>
            <a:endParaRPr lang="en-US" altLang="zh-CN"/>
          </a:p>
          <a:p>
            <a:pPr lvl="1"/>
            <a:r>
              <a:rPr lang="en-US" altLang="zh-CN" sz="1600"/>
              <a:t>--start-datetime/--stop-datetime</a:t>
            </a:r>
          </a:p>
          <a:p>
            <a:pPr lvl="1"/>
            <a:r>
              <a:rPr lang="en-US" altLang="zh-CN"/>
              <a:t>--start-position/--stop-position</a:t>
            </a:r>
          </a:p>
          <a:p>
            <a:pPr lvl="1"/>
            <a:r>
              <a:rPr lang="en-US" altLang="zh-CN"/>
              <a:t>--database</a:t>
            </a:r>
          </a:p>
          <a:p>
            <a:pPr lvl="1"/>
            <a:r>
              <a:rPr lang="en-US" altLang="zh-CN"/>
              <a:t>--verbose</a:t>
            </a:r>
            <a:br>
              <a:rPr lang="en-US" altLang="zh-CN"/>
            </a:br>
            <a:endParaRPr lang="en-US" altLang="zh-CN" sz="1600"/>
          </a:p>
          <a:p>
            <a:endParaRPr lang="en-US" altLang="zh-CN"/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07671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EBB10-083E-4DF3-B97D-B78569863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备份恢复完整步骤 </a:t>
            </a:r>
            <a:r>
              <a:rPr lang="en-US" altLang="zh-CN"/>
              <a:t>- </a:t>
            </a:r>
            <a:r>
              <a:rPr lang="zh-CN" altLang="en-US"/>
              <a:t>准备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C9737-2840-4A2D-8441-E7CAECAD5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800" dirty="0" err="1"/>
              <a:t>mysql</a:t>
            </a:r>
            <a:r>
              <a:rPr lang="en-US" altLang="zh-CN" sz="1800" dirty="0"/>
              <a:t>&gt; use law;</a:t>
            </a:r>
          </a:p>
          <a:p>
            <a:pPr marL="0" indent="0">
              <a:buNone/>
            </a:pPr>
            <a:r>
              <a:rPr lang="en-US" altLang="zh-CN" sz="1800" dirty="0" err="1"/>
              <a:t>mysql</a:t>
            </a:r>
            <a:r>
              <a:rPr lang="en-US" altLang="zh-CN" sz="1800" dirty="0"/>
              <a:t>&gt; show tables;</a:t>
            </a:r>
          </a:p>
          <a:p>
            <a:pPr marL="0" indent="0">
              <a:buNone/>
            </a:pPr>
            <a:r>
              <a:rPr lang="en-US" altLang="zh-CN" sz="1800" dirty="0"/>
              <a:t>+---------------+</a:t>
            </a:r>
          </a:p>
          <a:p>
            <a:pPr marL="0" indent="0">
              <a:buNone/>
            </a:pPr>
            <a:r>
              <a:rPr lang="en-US" altLang="zh-CN" sz="1800" dirty="0"/>
              <a:t>| </a:t>
            </a:r>
            <a:r>
              <a:rPr lang="en-US" altLang="zh-CN" sz="1800" dirty="0" err="1"/>
              <a:t>Tables_in_law</a:t>
            </a:r>
            <a:r>
              <a:rPr lang="en-US" altLang="zh-CN" sz="1800" dirty="0"/>
              <a:t> |</a:t>
            </a:r>
          </a:p>
          <a:p>
            <a:pPr marL="0" indent="0">
              <a:buNone/>
            </a:pPr>
            <a:r>
              <a:rPr lang="en-US" altLang="zh-CN" sz="1800" dirty="0"/>
              <a:t>+---------------+</a:t>
            </a:r>
          </a:p>
          <a:p>
            <a:pPr marL="0" indent="0">
              <a:buNone/>
            </a:pPr>
            <a:r>
              <a:rPr lang="en-US" altLang="zh-CN" sz="1800" dirty="0"/>
              <a:t>| </a:t>
            </a:r>
            <a:r>
              <a:rPr lang="en-US" altLang="zh-CN" sz="1800" dirty="0" err="1"/>
              <a:t>dept</a:t>
            </a:r>
            <a:r>
              <a:rPr lang="en-US" altLang="zh-CN" sz="1800" dirty="0"/>
              <a:t>          |</a:t>
            </a:r>
          </a:p>
          <a:p>
            <a:pPr marL="0" indent="0">
              <a:buNone/>
            </a:pPr>
            <a:r>
              <a:rPr lang="en-US" altLang="zh-CN" sz="1800" dirty="0"/>
              <a:t>| </a:t>
            </a:r>
            <a:r>
              <a:rPr lang="en-US" altLang="zh-CN" sz="1800" dirty="0" err="1"/>
              <a:t>emp</a:t>
            </a:r>
            <a:r>
              <a:rPr lang="en-US" altLang="zh-CN" sz="1800" dirty="0"/>
              <a:t>           |</a:t>
            </a:r>
          </a:p>
          <a:p>
            <a:pPr marL="0" indent="0">
              <a:buNone/>
            </a:pPr>
            <a:r>
              <a:rPr lang="en-US" altLang="zh-CN" sz="1800" dirty="0"/>
              <a:t>+---------------+</a:t>
            </a:r>
          </a:p>
          <a:p>
            <a:pPr marL="0" indent="0">
              <a:buNone/>
            </a:pPr>
            <a:r>
              <a:rPr lang="en-US" altLang="zh-CN" sz="1800" dirty="0"/>
              <a:t>2 rows in set (0.00 sec)</a:t>
            </a:r>
          </a:p>
          <a:p>
            <a:pPr marL="0" indent="0">
              <a:buNone/>
            </a:pPr>
            <a:r>
              <a:rPr lang="en-US" altLang="zh-CN" sz="1800" dirty="0" err="1"/>
              <a:t>mysql</a:t>
            </a:r>
            <a:r>
              <a:rPr lang="en-US" altLang="zh-CN" sz="1800" dirty="0"/>
              <a:t>&gt; show master status;</a:t>
            </a:r>
          </a:p>
          <a:p>
            <a:pPr marL="0" indent="0">
              <a:buNone/>
            </a:pPr>
            <a:r>
              <a:rPr lang="en-US" altLang="zh-CN" sz="1800" dirty="0"/>
              <a:t>+---------------+----------+-</a:t>
            </a:r>
          </a:p>
          <a:p>
            <a:pPr marL="0" indent="0">
              <a:buNone/>
            </a:pPr>
            <a:r>
              <a:rPr lang="en-US" altLang="zh-CN" sz="1800" dirty="0"/>
              <a:t>| File          | Position | </a:t>
            </a:r>
          </a:p>
          <a:p>
            <a:pPr marL="0" indent="0">
              <a:buNone/>
            </a:pPr>
            <a:r>
              <a:rPr lang="en-US" altLang="zh-CN" sz="1800" dirty="0"/>
              <a:t>+---------------+----------+-</a:t>
            </a:r>
          </a:p>
          <a:p>
            <a:pPr marL="0" indent="0">
              <a:buNone/>
            </a:pPr>
            <a:r>
              <a:rPr lang="en-US" altLang="zh-CN" sz="1800" dirty="0"/>
              <a:t>| binlog.000037 |      155 | </a:t>
            </a:r>
          </a:p>
          <a:p>
            <a:pPr marL="0" indent="0">
              <a:buNone/>
            </a:pPr>
            <a:r>
              <a:rPr lang="en-US" altLang="zh-CN" sz="1800" dirty="0"/>
              <a:t>+---------------+----------+-</a:t>
            </a:r>
          </a:p>
          <a:p>
            <a:pPr marL="0" indent="0">
              <a:buNone/>
            </a:pPr>
            <a:r>
              <a:rPr lang="zh-CN" altLang="en-US" sz="1600" smtClean="0">
                <a:latin typeface="楷体" panose="02010609060101010101" pitchFamily="49" charset="-122"/>
                <a:ea typeface="楷体" panose="02010609060101010101" pitchFamily="49" charset="-122"/>
              </a:rPr>
              <a:t>说明</a:t>
            </a:r>
            <a:r>
              <a:rPr lang="zh-CN" altLang="en-US" sz="1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：此命令在</a:t>
            </a:r>
            <a:r>
              <a:rPr lang="en-US" altLang="zh-CN" sz="1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8.4.0</a:t>
            </a:r>
            <a:r>
              <a:rPr lang="zh-CN" altLang="en-US" sz="1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改为：</a:t>
            </a:r>
            <a:r>
              <a:rPr lang="en-US" altLang="zh-CN" sz="1600" dirty="0">
                <a:latin typeface="楷体" panose="02010609060101010101" pitchFamily="49" charset="-122"/>
                <a:ea typeface="楷体" panose="02010609060101010101" pitchFamily="49" charset="-122"/>
              </a:rPr>
              <a:t> show binary log status;</a:t>
            </a:r>
            <a:endParaRPr lang="en-US" altLang="zh-CN" sz="16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endParaRPr lang="en-US" altLang="zh-CN" sz="2000" dirty="0"/>
          </a:p>
          <a:p>
            <a:pPr marL="0" indent="0">
              <a:buNone/>
            </a:pP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74735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D9FAB-F739-4E7D-88D1-A15AB6AA4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备份恢复完整步骤</a:t>
            </a:r>
            <a:r>
              <a:rPr lang="en-US" altLang="zh-CN"/>
              <a:t> - </a:t>
            </a:r>
            <a:r>
              <a:rPr lang="zh-CN" altLang="en-US"/>
              <a:t>备份</a:t>
            </a:r>
            <a:r>
              <a:rPr lang="en-US" altLang="zh-CN"/>
              <a:t>law</a:t>
            </a:r>
            <a:r>
              <a:rPr lang="zh-CN" altLang="en-US"/>
              <a:t>数据库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62879-DD6E-4EBE-BDC0-905FB5EC7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800" dirty="0"/>
              <a:t>[</a:t>
            </a:r>
            <a:r>
              <a:rPr lang="en-US" altLang="zh-CN" sz="1800" dirty="0" err="1"/>
              <a:t>root@law</a:t>
            </a:r>
            <a:r>
              <a:rPr lang="en-US" altLang="zh-CN" sz="1800" dirty="0"/>
              <a:t> ~]# </a:t>
            </a:r>
            <a:r>
              <a:rPr lang="en-US" altLang="zh-CN" sz="1800" dirty="0" err="1"/>
              <a:t>mysqldump</a:t>
            </a:r>
            <a:r>
              <a:rPr lang="en-US" altLang="zh-CN" sz="1800" dirty="0"/>
              <a:t> -</a:t>
            </a:r>
            <a:r>
              <a:rPr lang="en-US" altLang="zh-CN" sz="1800" dirty="0" err="1"/>
              <a:t>uroot</a:t>
            </a:r>
            <a:r>
              <a:rPr lang="en-US" altLang="zh-CN" sz="1800" dirty="0"/>
              <a:t> -pRoot@1995 law </a:t>
            </a:r>
            <a:r>
              <a:rPr lang="en-US" altLang="zh-CN" sz="1800" b="1" dirty="0"/>
              <a:t>--flush-logs </a:t>
            </a:r>
            <a:r>
              <a:rPr lang="en-US" altLang="zh-CN" sz="1800" dirty="0"/>
              <a:t>&gt; law_dmp_11271937.sql</a:t>
            </a:r>
          </a:p>
          <a:p>
            <a:pPr marL="0" indent="0">
              <a:buNone/>
            </a:pPr>
            <a:r>
              <a:rPr lang="en-US" altLang="zh-CN" sz="1800" dirty="0" err="1"/>
              <a:t>mysql</a:t>
            </a:r>
            <a:r>
              <a:rPr lang="en-US" altLang="zh-CN" sz="1800" dirty="0"/>
              <a:t>&gt; show master status;</a:t>
            </a:r>
          </a:p>
          <a:p>
            <a:pPr marL="0" indent="0">
              <a:buNone/>
            </a:pPr>
            <a:r>
              <a:rPr lang="en-US" altLang="zh-CN" sz="1800" dirty="0"/>
              <a:t>+---------------+----------+-</a:t>
            </a:r>
          </a:p>
          <a:p>
            <a:pPr marL="0" indent="0">
              <a:buNone/>
            </a:pPr>
            <a:r>
              <a:rPr lang="en-US" altLang="zh-CN" sz="1800" dirty="0"/>
              <a:t>| File          | Position | </a:t>
            </a:r>
          </a:p>
          <a:p>
            <a:pPr marL="0" indent="0">
              <a:buNone/>
            </a:pPr>
            <a:r>
              <a:rPr lang="en-US" altLang="zh-CN" sz="1800" dirty="0"/>
              <a:t>+---------------+----------+-</a:t>
            </a:r>
          </a:p>
          <a:p>
            <a:pPr marL="0" indent="0">
              <a:buNone/>
            </a:pPr>
            <a:r>
              <a:rPr lang="en-US" altLang="zh-CN" sz="1800" dirty="0"/>
              <a:t>| binlog.000038 |      155 | </a:t>
            </a:r>
          </a:p>
          <a:p>
            <a:pPr marL="0" indent="0">
              <a:buNone/>
            </a:pPr>
            <a:r>
              <a:rPr lang="en-US" altLang="zh-CN" sz="1800" dirty="0"/>
              <a:t>+---------------+----------+-</a:t>
            </a:r>
          </a:p>
          <a:p>
            <a:pPr marL="0" indent="0">
              <a:buNone/>
            </a:pPr>
            <a:r>
              <a:rPr lang="en-US" altLang="zh-CN" sz="1800" dirty="0"/>
              <a:t>1 row in set (0.00 sec)</a:t>
            </a:r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909918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61995-B728-1AD7-B328-108211033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备份恢复完整步骤</a:t>
            </a:r>
            <a:r>
              <a:rPr lang="en-US" altLang="zh-CN"/>
              <a:t> - </a:t>
            </a:r>
            <a:r>
              <a:rPr lang="zh-CN" altLang="en-US"/>
              <a:t>备份后添加新数据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88463-03FA-6C64-6F4D-493D53636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400"/>
              <a:t>mysql&gt; create table t(a int, b int);</a:t>
            </a:r>
          </a:p>
          <a:p>
            <a:pPr marL="0" indent="0">
              <a:buNone/>
            </a:pPr>
            <a:r>
              <a:rPr lang="en-US" altLang="zh-CN" sz="2400"/>
              <a:t>mysql&gt; insert into t values(1,10),(2,20),(3,30);</a:t>
            </a:r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6459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286C7-C86A-719C-AF59-A31C9EC7D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备份恢复完整步骤</a:t>
            </a:r>
            <a:r>
              <a:rPr lang="en-US" altLang="zh-CN"/>
              <a:t> - </a:t>
            </a:r>
            <a:r>
              <a:rPr lang="zh-CN" altLang="en-US"/>
              <a:t>切换二进制文件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A6C23-37E3-5FF4-70DE-0337343D3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400"/>
              <a:t>mysql&gt; flush binary logs;</a:t>
            </a:r>
          </a:p>
          <a:p>
            <a:pPr marL="0" indent="0">
              <a:buNone/>
            </a:pPr>
            <a:r>
              <a:rPr lang="en-US" altLang="zh-CN" sz="2400"/>
              <a:t>mysql&gt; show master status;</a:t>
            </a:r>
          </a:p>
          <a:p>
            <a:pPr marL="0" indent="0">
              <a:buNone/>
            </a:pPr>
            <a:r>
              <a:rPr lang="en-US" altLang="zh-CN" sz="2400"/>
              <a:t>+---------------+----------+--------------+------------------+-</a:t>
            </a:r>
          </a:p>
          <a:p>
            <a:pPr marL="0" indent="0">
              <a:buNone/>
            </a:pPr>
            <a:r>
              <a:rPr lang="en-US" altLang="zh-CN" sz="2400"/>
              <a:t>| File          | Position | Binlog_Do_DB | Binlog_Ignore_DB | </a:t>
            </a:r>
          </a:p>
          <a:p>
            <a:pPr marL="0" indent="0">
              <a:buNone/>
            </a:pPr>
            <a:r>
              <a:rPr lang="en-US" altLang="zh-CN" sz="2400"/>
              <a:t>+---------------+----------+--------------+------------------+-</a:t>
            </a:r>
          </a:p>
          <a:p>
            <a:pPr marL="0" indent="0">
              <a:buNone/>
            </a:pPr>
            <a:r>
              <a:rPr lang="en-US" altLang="zh-CN" sz="2400"/>
              <a:t>| binlog.000039 |      155 |              |                  | </a:t>
            </a:r>
          </a:p>
          <a:p>
            <a:pPr marL="0" indent="0">
              <a:buNone/>
            </a:pPr>
            <a:r>
              <a:rPr lang="en-US" altLang="zh-CN" sz="2400"/>
              <a:t>+---------------+----------+--------------+------------------+-</a:t>
            </a:r>
          </a:p>
          <a:p>
            <a:pPr marL="0" indent="0">
              <a:buNone/>
            </a:pPr>
            <a:r>
              <a:rPr lang="en-US" altLang="zh-CN" sz="2400"/>
              <a:t>1 row in set (0.00 sec)</a:t>
            </a:r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1877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A1BA0-68E4-4794-85C3-A55B991A6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备份恢复完整步骤</a:t>
            </a:r>
            <a:r>
              <a:rPr lang="en-US" altLang="zh-CN"/>
              <a:t> - </a:t>
            </a:r>
            <a:r>
              <a:rPr lang="zh-CN" altLang="en-US"/>
              <a:t>破坏数据库，然后恢复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D47E1-53D7-44A7-BBB5-6842CC43A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600" dirty="0" err="1"/>
              <a:t>mysql</a:t>
            </a:r>
            <a:r>
              <a:rPr lang="en-US" altLang="zh-CN" sz="1600" dirty="0"/>
              <a:t>&gt; drop database law;</a:t>
            </a:r>
          </a:p>
          <a:p>
            <a:pPr marL="0" indent="0">
              <a:buNone/>
            </a:pPr>
            <a:r>
              <a:rPr lang="en-US" altLang="zh-CN" sz="1600" dirty="0" err="1"/>
              <a:t>mysql</a:t>
            </a:r>
            <a:r>
              <a:rPr lang="en-US" altLang="zh-CN" sz="1600" dirty="0"/>
              <a:t>&gt; create database law;</a:t>
            </a:r>
          </a:p>
          <a:p>
            <a:pPr marL="0" indent="0">
              <a:buNone/>
            </a:pPr>
            <a:r>
              <a:rPr lang="en-US" altLang="zh-CN" sz="1600" dirty="0" err="1"/>
              <a:t>mysql</a:t>
            </a:r>
            <a:r>
              <a:rPr lang="en-US" altLang="zh-CN" sz="1600" dirty="0"/>
              <a:t>&gt; source law_dmp_11271937.sql</a:t>
            </a:r>
          </a:p>
          <a:p>
            <a:pPr marL="0" indent="0">
              <a:buNone/>
            </a:pPr>
            <a:r>
              <a:rPr lang="en-US" altLang="zh-CN" sz="1600" dirty="0"/>
              <a:t>[</a:t>
            </a:r>
            <a:r>
              <a:rPr lang="en-US" altLang="zh-CN" sz="1600" dirty="0" err="1"/>
              <a:t>root@law</a:t>
            </a:r>
            <a:r>
              <a:rPr lang="en-US" altLang="zh-CN" sz="1600" dirty="0"/>
              <a:t> ~]# cd /var/lib/</a:t>
            </a:r>
            <a:r>
              <a:rPr lang="en-US" altLang="zh-CN" sz="1600" dirty="0" err="1"/>
              <a:t>mysql</a:t>
            </a:r>
            <a:endParaRPr lang="en-US" altLang="zh-CN" sz="1600" dirty="0"/>
          </a:p>
          <a:p>
            <a:pPr marL="0" indent="0">
              <a:buNone/>
            </a:pPr>
            <a:r>
              <a:rPr lang="en-US" altLang="zh-CN" sz="1600" dirty="0"/>
              <a:t>[</a:t>
            </a:r>
            <a:r>
              <a:rPr lang="en-US" altLang="zh-CN" sz="1600" dirty="0" err="1"/>
              <a:t>root@law</a:t>
            </a:r>
            <a:r>
              <a:rPr lang="en-US" altLang="zh-CN" sz="1600" dirty="0"/>
              <a:t> </a:t>
            </a:r>
            <a:r>
              <a:rPr lang="en-US" altLang="zh-CN" sz="1600" dirty="0" err="1"/>
              <a:t>mysql</a:t>
            </a:r>
            <a:r>
              <a:rPr lang="en-US" altLang="zh-CN" sz="1600" dirty="0"/>
              <a:t>]# </a:t>
            </a:r>
            <a:r>
              <a:rPr lang="en-US" altLang="zh-CN" sz="1600" dirty="0" err="1"/>
              <a:t>mysqlbinlog</a:t>
            </a:r>
            <a:r>
              <a:rPr lang="en-US" altLang="zh-CN" sz="1600" dirty="0"/>
              <a:t> binlog.000038 | </a:t>
            </a:r>
            <a:r>
              <a:rPr lang="en-US" altLang="zh-CN" sz="1600" dirty="0" err="1"/>
              <a:t>mysql</a:t>
            </a:r>
            <a:r>
              <a:rPr lang="en-US" altLang="zh-CN" sz="1600" dirty="0"/>
              <a:t> -</a:t>
            </a:r>
            <a:r>
              <a:rPr lang="en-US" altLang="zh-CN" sz="1600" dirty="0" err="1"/>
              <a:t>uroot</a:t>
            </a:r>
            <a:r>
              <a:rPr lang="en-US" altLang="zh-CN" sz="1600" dirty="0"/>
              <a:t> -pRoot@1995 law</a:t>
            </a:r>
          </a:p>
          <a:p>
            <a:pPr marL="0" indent="0">
              <a:buNone/>
            </a:pP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539455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备份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A backup is a static consistent snapshot of the data; it will never change. </a:t>
            </a:r>
            <a:br>
              <a:rPr lang="en-US" altLang="zh-CN"/>
            </a:b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4988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物理备份</a:t>
            </a:r>
            <a:r>
              <a:rPr lang="en-US" altLang="zh-CN"/>
              <a:t>/</a:t>
            </a:r>
            <a:r>
              <a:rPr lang="zh-CN" altLang="en-US"/>
              <a:t>恢复工具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直接拷贝数据文件，或拷贝数据页</a:t>
            </a:r>
            <a:endParaRPr lang="en-US" altLang="zh-CN"/>
          </a:p>
          <a:p>
            <a:r>
              <a:rPr lang="zh-CN" altLang="en-US"/>
              <a:t>官方工具：</a:t>
            </a:r>
            <a:r>
              <a:rPr lang="en-US" altLang="zh-CN"/>
              <a:t>mysqlbackup of MySQL Enterprise Backup</a:t>
            </a:r>
          </a:p>
          <a:p>
            <a:pPr lvl="1"/>
            <a:r>
              <a:rPr lang="zh-CN" altLang="en-US"/>
              <a:t>需</a:t>
            </a:r>
            <a:r>
              <a:rPr lang="en-US" altLang="zh-CN"/>
              <a:t>licence</a:t>
            </a:r>
          </a:p>
          <a:p>
            <a:r>
              <a:rPr lang="zh-CN" altLang="en-US"/>
              <a:t>第三方工具：</a:t>
            </a:r>
            <a:r>
              <a:rPr lang="en-US" altLang="zh-CN"/>
              <a:t>xtrabackup</a:t>
            </a:r>
            <a:br>
              <a:rPr lang="en-US" altLang="zh-CN"/>
            </a:b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7570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逻辑备份</a:t>
            </a:r>
            <a:r>
              <a:rPr lang="en-US" altLang="zh-CN"/>
              <a:t>/</a:t>
            </a:r>
            <a:r>
              <a:rPr lang="zh-CN" altLang="en-US"/>
              <a:t>恢复工具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拷贝数据，或得到重建数据库的</a:t>
            </a:r>
            <a:r>
              <a:rPr lang="en-US" altLang="zh-CN"/>
              <a:t>SQL</a:t>
            </a:r>
            <a:r>
              <a:rPr lang="zh-CN" altLang="en-US"/>
              <a:t>脚本文件</a:t>
            </a:r>
            <a:endParaRPr lang="en-US" altLang="zh-CN"/>
          </a:p>
          <a:p>
            <a:r>
              <a:rPr lang="zh-CN" altLang="en-US"/>
              <a:t>备份工具</a:t>
            </a:r>
            <a:endParaRPr lang="en-US" altLang="zh-CN"/>
          </a:p>
          <a:p>
            <a:pPr lvl="1"/>
            <a:r>
              <a:rPr lang="en-US" altLang="zh-CN"/>
              <a:t>mysqldump                 #</a:t>
            </a:r>
            <a:r>
              <a:rPr lang="zh-CN" altLang="en-US"/>
              <a:t>可导出行记录的文本，也可导出重建数据库的</a:t>
            </a:r>
            <a:r>
              <a:rPr lang="en-US" altLang="zh-CN"/>
              <a:t>SQL</a:t>
            </a:r>
            <a:r>
              <a:rPr lang="zh-CN" altLang="en-US"/>
              <a:t>命令</a:t>
            </a:r>
            <a:endParaRPr lang="en-US" altLang="zh-CN"/>
          </a:p>
          <a:p>
            <a:pPr lvl="1"/>
            <a:r>
              <a:rPr lang="en-US" altLang="zh-CN"/>
              <a:t>SELECT ... INTO OUTFILE   #</a:t>
            </a:r>
            <a:r>
              <a:rPr lang="zh-CN" altLang="en-US"/>
              <a:t>只能导出行记录的文本</a:t>
            </a:r>
            <a:endParaRPr lang="en-US" altLang="zh-CN"/>
          </a:p>
          <a:p>
            <a:pPr lvl="1"/>
            <a:r>
              <a:rPr lang="zh-CN" altLang="en-US"/>
              <a:t>自</a:t>
            </a:r>
            <a:r>
              <a:rPr lang="en-US" altLang="zh-CN"/>
              <a:t>5.7.8</a:t>
            </a:r>
            <a:r>
              <a:rPr lang="zh-CN" altLang="en-US"/>
              <a:t>开始，增加了</a:t>
            </a:r>
            <a:r>
              <a:rPr lang="en-US" altLang="zh-CN"/>
              <a:t>mysqlpump</a:t>
            </a:r>
            <a:r>
              <a:rPr lang="zh-CN" altLang="en-US"/>
              <a:t>，其功能与用法与</a:t>
            </a:r>
            <a:r>
              <a:rPr lang="en-US" altLang="zh-CN"/>
              <a:t>mysqldump</a:t>
            </a:r>
            <a:r>
              <a:rPr lang="zh-CN" altLang="en-US"/>
              <a:t>相似</a:t>
            </a:r>
            <a:endParaRPr lang="en-US" altLang="zh-CN"/>
          </a:p>
          <a:p>
            <a:r>
              <a:rPr lang="zh-CN" altLang="en-US"/>
              <a:t>恢复工具</a:t>
            </a:r>
            <a:endParaRPr lang="en-US" altLang="zh-CN"/>
          </a:p>
          <a:p>
            <a:pPr lvl="1"/>
            <a:r>
              <a:rPr lang="en-US" altLang="zh-CN"/>
              <a:t>mysql client                     #</a:t>
            </a:r>
            <a:r>
              <a:rPr lang="zh-CN" altLang="en-US"/>
              <a:t>执行重建数据库的</a:t>
            </a:r>
            <a:r>
              <a:rPr lang="en-US" altLang="zh-CN"/>
              <a:t>SQL</a:t>
            </a:r>
            <a:r>
              <a:rPr lang="zh-CN" altLang="en-US"/>
              <a:t>脚本文件</a:t>
            </a:r>
            <a:endParaRPr lang="en-US" altLang="zh-CN"/>
          </a:p>
          <a:p>
            <a:pPr lvl="1"/>
            <a:r>
              <a:rPr lang="en-US" altLang="zh-CN"/>
              <a:t>LOAD DATA INFILE or mysqlimport  #</a:t>
            </a:r>
            <a:r>
              <a:rPr lang="zh-CN" altLang="en-US"/>
              <a:t>导入行记录的文本</a:t>
            </a:r>
            <a:r>
              <a:rPr lang="en-US" altLang="zh-CN"/>
              <a:t/>
            </a:r>
            <a:br>
              <a:rPr lang="en-US" altLang="zh-CN"/>
            </a:b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8892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mysqldump</a:t>
            </a:r>
            <a:r>
              <a:rPr lang="zh-CN" altLang="en-US"/>
              <a:t>的时点恢复</a:t>
            </a:r>
            <a:r>
              <a:rPr lang="en-US" altLang="zh-CN"/>
              <a:t>(</a:t>
            </a:r>
            <a:r>
              <a:rPr lang="zh-CN" altLang="en-US"/>
              <a:t>完整恢复</a:t>
            </a:r>
            <a:r>
              <a:rPr lang="en-US" altLang="zh-CN"/>
              <a:t>)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备份</a:t>
            </a:r>
            <a:endParaRPr lang="en-US" altLang="zh-CN"/>
          </a:p>
          <a:p>
            <a:pPr lvl="1"/>
            <a:r>
              <a:rPr lang="zh-CN" altLang="en-US"/>
              <a:t>执行</a:t>
            </a:r>
            <a:r>
              <a:rPr lang="en-US" altLang="zh-CN"/>
              <a:t>full backup</a:t>
            </a:r>
          </a:p>
          <a:p>
            <a:pPr lvl="1"/>
            <a:r>
              <a:rPr lang="zh-CN" altLang="en-US"/>
              <a:t>开启</a:t>
            </a:r>
            <a:r>
              <a:rPr lang="en-US" altLang="zh-CN"/>
              <a:t>binary log</a:t>
            </a:r>
            <a:r>
              <a:rPr lang="zh-CN" altLang="en-US"/>
              <a:t>，即执行增量备份</a:t>
            </a:r>
            <a:endParaRPr lang="en-US" altLang="zh-CN"/>
          </a:p>
          <a:p>
            <a:r>
              <a:rPr lang="zh-CN" altLang="en-US"/>
              <a:t>恢复</a:t>
            </a:r>
            <a:endParaRPr lang="en-US" altLang="zh-CN"/>
          </a:p>
          <a:p>
            <a:pPr lvl="1"/>
            <a:r>
              <a:rPr lang="zh-CN" altLang="en-US"/>
              <a:t>恢复</a:t>
            </a:r>
            <a:r>
              <a:rPr lang="en-US" altLang="zh-CN"/>
              <a:t>full backup</a:t>
            </a:r>
          </a:p>
          <a:p>
            <a:pPr lvl="1"/>
            <a:r>
              <a:rPr lang="zh-CN" altLang="en-US"/>
              <a:t>应用增量备份，即</a:t>
            </a:r>
            <a:r>
              <a:rPr lang="en-US" altLang="zh-CN"/>
              <a:t>binary log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5617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mysqldump</a:t>
            </a:r>
            <a:r>
              <a:rPr lang="zh-CN" altLang="en-US"/>
              <a:t>导出导入实例</a:t>
            </a:r>
            <a:r>
              <a:rPr lang="en-US" altLang="zh-CN"/>
              <a:t> - </a:t>
            </a:r>
            <a:r>
              <a:rPr lang="zh-CN" altLang="en-US"/>
              <a:t>导出指定数据库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985044"/>
            <a:ext cx="10972800" cy="5468292"/>
          </a:xfrm>
        </p:spPr>
        <p:txBody>
          <a:bodyPr/>
          <a:lstStyle/>
          <a:p>
            <a:r>
              <a:rPr lang="zh-CN" altLang="en-US"/>
              <a:t>导出</a:t>
            </a:r>
            <a:r>
              <a:rPr lang="en-US" altLang="zh-CN"/>
              <a:t>law</a:t>
            </a:r>
            <a:r>
              <a:rPr lang="zh-CN" altLang="en-US"/>
              <a:t>数据库内容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[root@law mysql]# mysqldump -uroot -proot law &gt; law.sql</a:t>
            </a:r>
          </a:p>
          <a:p>
            <a:pPr marL="0" indent="0">
              <a:buNone/>
            </a:pP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说明：导出文件在当前目录下</a:t>
            </a:r>
            <a:endParaRPr lang="en-US" altLang="zh-CN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/>
              <a:t>导入至新建的</a:t>
            </a:r>
            <a:r>
              <a:rPr lang="en-US" altLang="zh-CN"/>
              <a:t>dmp</a:t>
            </a:r>
            <a:r>
              <a:rPr lang="zh-CN" altLang="en-US"/>
              <a:t>数据库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[root@law mysql]# mysql -uroot -proot</a:t>
            </a:r>
          </a:p>
          <a:p>
            <a:pPr marL="0" indent="0">
              <a:buNone/>
            </a:pPr>
            <a:r>
              <a:rPr lang="en-US" altLang="zh-CN"/>
              <a:t>mysql&gt; create database dmp;</a:t>
            </a:r>
          </a:p>
          <a:p>
            <a:pPr marL="0" indent="0">
              <a:buNone/>
            </a:pPr>
            <a:r>
              <a:rPr lang="en-US" altLang="zh-CN"/>
              <a:t>mysql&gt; use dmp;</a:t>
            </a:r>
          </a:p>
          <a:p>
            <a:pPr marL="0" indent="0">
              <a:buNone/>
            </a:pPr>
            <a:r>
              <a:rPr lang="en-US" altLang="zh-CN"/>
              <a:t>mysql&gt; source law.sql</a:t>
            </a:r>
          </a:p>
          <a:p>
            <a:pPr marL="0" indent="0">
              <a:buNone/>
            </a:pPr>
            <a:endParaRPr lang="en-US" altLang="zh-CN"/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6894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31F46D-D4DE-4B4B-A1D9-A9C9B9A34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mysqldump</a:t>
            </a:r>
            <a:r>
              <a:rPr lang="zh-CN" altLang="en-US"/>
              <a:t>导出导入实例</a:t>
            </a:r>
            <a:r>
              <a:rPr lang="en-US" altLang="zh-CN"/>
              <a:t> - </a:t>
            </a:r>
            <a:r>
              <a:rPr lang="zh-CN" altLang="en-US"/>
              <a:t>导出指定表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7EA085-65C1-44C8-9A3B-7BEA0450B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导出</a:t>
            </a:r>
            <a:r>
              <a:rPr lang="en-US" altLang="zh-CN"/>
              <a:t>law</a:t>
            </a:r>
            <a:r>
              <a:rPr lang="zh-CN" altLang="en-US"/>
              <a:t>数据库的</a:t>
            </a:r>
            <a:r>
              <a:rPr lang="en-US" altLang="zh-CN"/>
              <a:t>emp</a:t>
            </a:r>
            <a:r>
              <a:rPr lang="zh-CN" altLang="en-US"/>
              <a:t>表的指定行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[root@law mysql]# mysqldump -uroot -proot law emp --where "deptno=10" &gt; emp_dump.sql</a:t>
            </a:r>
          </a:p>
          <a:p>
            <a:pPr marL="0" indent="0">
              <a:buNone/>
            </a:pPr>
            <a:r>
              <a:rPr lang="en-US" altLang="zh-CN"/>
              <a:t>emp --where "deptno=10"</a:t>
            </a:r>
            <a:r>
              <a:rPr lang="zh-CN" altLang="en-US"/>
              <a:t>此子句可多表多次</a:t>
            </a:r>
            <a:endParaRPr lang="en-US" altLang="zh-CN"/>
          </a:p>
          <a:p>
            <a:r>
              <a:rPr lang="zh-CN" altLang="en-US"/>
              <a:t>导入</a:t>
            </a:r>
            <a:r>
              <a:rPr lang="en-US" altLang="zh-CN"/>
              <a:t>bak</a:t>
            </a:r>
            <a:r>
              <a:rPr lang="zh-CN" altLang="en-US"/>
              <a:t>数据库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[root@law mysql]# mysql -uroot -proot bak &lt; emp_dump.sql</a:t>
            </a:r>
          </a:p>
          <a:p>
            <a:pPr marL="0" indent="0">
              <a:buNone/>
            </a:pPr>
            <a:endParaRPr lang="en-US" altLang="zh-CN" sz="2000"/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1231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mysqldump</a:t>
            </a:r>
            <a:r>
              <a:rPr lang="zh-CN" altLang="en-US"/>
              <a:t>导出的常用模式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mysqldump [other_opts] --all-databases &gt; file_name</a:t>
            </a:r>
          </a:p>
          <a:p>
            <a:pPr lvl="1"/>
            <a:r>
              <a:rPr lang="zh-CN" altLang="en-US"/>
              <a:t>含建库及</a:t>
            </a:r>
            <a:r>
              <a:rPr lang="en-US" altLang="zh-CN"/>
              <a:t>use db_name</a:t>
            </a:r>
            <a:r>
              <a:rPr lang="zh-CN" altLang="en-US"/>
              <a:t>命令</a:t>
            </a:r>
            <a:endParaRPr lang="en-US" altLang="zh-CN"/>
          </a:p>
          <a:p>
            <a:pPr lvl="1"/>
            <a:r>
              <a:rPr lang="zh-CN" altLang="en-US"/>
              <a:t>哪些库未导出？</a:t>
            </a:r>
            <a:endParaRPr lang="en-US" altLang="zh-CN"/>
          </a:p>
          <a:p>
            <a:r>
              <a:rPr lang="en-US" altLang="zh-CN"/>
              <a:t>mysqldump [other_opts] --databases db1 db2 … &gt; file_name</a:t>
            </a:r>
          </a:p>
          <a:p>
            <a:pPr lvl="1"/>
            <a:r>
              <a:rPr lang="zh-CN" altLang="en-US"/>
              <a:t>含建库及</a:t>
            </a:r>
            <a:r>
              <a:rPr lang="en-US" altLang="zh-CN"/>
              <a:t>use db_name</a:t>
            </a:r>
            <a:r>
              <a:rPr lang="zh-CN" altLang="en-US"/>
              <a:t>命令</a:t>
            </a:r>
            <a:endParaRPr lang="en-US" altLang="zh-CN"/>
          </a:p>
          <a:p>
            <a:r>
              <a:rPr lang="en-US" altLang="zh-CN" b="1"/>
              <a:t>mysqldump [other_opts] db_name &gt; file_name</a:t>
            </a:r>
          </a:p>
          <a:p>
            <a:r>
              <a:rPr lang="en-US" altLang="zh-CN"/>
              <a:t>mysqldump [other_opts] db_name table1 table2 … &gt; file_name</a:t>
            </a:r>
          </a:p>
          <a:p>
            <a:pPr lvl="1"/>
            <a:r>
              <a:rPr lang="zh-CN" altLang="en-US"/>
              <a:t>不含建库命令</a:t>
            </a:r>
            <a:r>
              <a:rPr lang="en-US" altLang="zh-CN" sz="1900"/>
              <a:t> </a:t>
            </a:r>
            <a:r>
              <a:rPr lang="en-US" altLang="zh-CN"/>
              <a:t/>
            </a:r>
            <a:br>
              <a:rPr lang="en-US" altLang="zh-CN"/>
            </a:br>
            <a:r>
              <a:rPr lang="en-US" altLang="zh-CN"/>
              <a:t/>
            </a:r>
            <a:br>
              <a:rPr lang="en-US" altLang="zh-CN"/>
            </a:br>
            <a:r>
              <a:rPr lang="en-US" altLang="zh-CN"/>
              <a:t/>
            </a:r>
            <a:br>
              <a:rPr lang="en-US" altLang="zh-CN"/>
            </a:b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7646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导出为文本文件的方法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/>
              <a:t>mysqldump --tab</a:t>
            </a:r>
          </a:p>
          <a:p>
            <a:r>
              <a:rPr lang="en-US" altLang="zh-CN" b="1"/>
              <a:t>SELECT … INTO OUTFILE</a:t>
            </a:r>
          </a:p>
          <a:p>
            <a:r>
              <a:rPr lang="en-US" altLang="zh-CN"/>
              <a:t>CSV storage engine</a:t>
            </a:r>
          </a:p>
          <a:p>
            <a:pPr marL="0" indent="0">
              <a:buNone/>
            </a:pPr>
            <a:r>
              <a:rPr lang="en-US" altLang="zh-CN"/>
              <a:t>mysql&gt; create table t(a int not null, b char(10) not null)</a:t>
            </a:r>
          </a:p>
          <a:p>
            <a:pPr marL="0" indent="0">
              <a:buNone/>
            </a:pPr>
            <a:r>
              <a:rPr lang="en-US" altLang="zh-CN"/>
              <a:t>    -&gt; engine = csv;</a:t>
            </a:r>
          </a:p>
          <a:p>
            <a:pPr marL="0" indent="0"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说明：所有列均需附加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</a:rPr>
              <a:t>not null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</a:rPr>
              <a:t>约束，表不能附加主键或唯一约束</a:t>
            </a:r>
            <a:endParaRPr lang="en-US" altLang="zh-CN" sz="20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/>
              <a:t>输出重定向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mysql -uroot -proot law -e "select * from dept" &gt; dept.dmp </a:t>
            </a:r>
            <a:br>
              <a:rPr lang="en-US" altLang="zh-CN"/>
            </a:b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2992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自定义 1">
      <a:dk1>
        <a:srgbClr val="FFFF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精装书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第一章 数据库技术基础3.0.potx" id="{0C4891AA-DFDA-423A-9AB5-40E3C2A9E7D8}" vid="{C2401741-280E-4530-B20C-76B9544EF2E8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2773</TotalTime>
  <Words>1159</Words>
  <Application>Microsoft Office PowerPoint</Application>
  <PresentationFormat>宽屏</PresentationFormat>
  <Paragraphs>170</Paragraphs>
  <Slides>19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8" baseType="lpstr">
      <vt:lpstr>华文琥珀</vt:lpstr>
      <vt:lpstr>楷体</vt:lpstr>
      <vt:lpstr>宋体</vt:lpstr>
      <vt:lpstr>幼圆</vt:lpstr>
      <vt:lpstr>Arial</vt:lpstr>
      <vt:lpstr>Century Gothic</vt:lpstr>
      <vt:lpstr>Consolas</vt:lpstr>
      <vt:lpstr>Times New Roman</vt:lpstr>
      <vt:lpstr>Office 主题​​</vt:lpstr>
      <vt:lpstr>13</vt:lpstr>
      <vt:lpstr>备份</vt:lpstr>
      <vt:lpstr>物理备份/恢复工具</vt:lpstr>
      <vt:lpstr>逻辑备份/恢复工具</vt:lpstr>
      <vt:lpstr>mysqldump的时点恢复(完整恢复)</vt:lpstr>
      <vt:lpstr>mysqldump导出导入实例 - 导出指定数据库</vt:lpstr>
      <vt:lpstr>mysqldump导出导入实例 - 导出指定表</vt:lpstr>
      <vt:lpstr>mysqldump导出的常用模式</vt:lpstr>
      <vt:lpstr>导出为文本文件的方法</vt:lpstr>
      <vt:lpstr>导入文本文件的方法</vt:lpstr>
      <vt:lpstr>select into outfile</vt:lpstr>
      <vt:lpstr>示例(每组的两个命令效果相同)</vt:lpstr>
      <vt:lpstr>*系统变量secure_file_priv</vt:lpstr>
      <vt:lpstr>查看binary log内容</vt:lpstr>
      <vt:lpstr>备份恢复完整步骤 - 准备</vt:lpstr>
      <vt:lpstr>备份恢复完整步骤 - 备份law数据库</vt:lpstr>
      <vt:lpstr>备份恢复完整步骤 - 备份后添加新数据</vt:lpstr>
      <vt:lpstr>备份恢复完整步骤 - 切换二进制文件</vt:lpstr>
      <vt:lpstr>备份恢复完整步骤 - 破坏数据库，然后恢复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gupt</cp:lastModifiedBy>
  <cp:revision>781</cp:revision>
  <dcterms:created xsi:type="dcterms:W3CDTF">2015-08-21T10:03:15Z</dcterms:created>
  <dcterms:modified xsi:type="dcterms:W3CDTF">2024-06-05T09:06:44Z</dcterms:modified>
</cp:coreProperties>
</file>